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bene 1…"/>
          <p:cNvSpPr/>
          <p:nvPr>
            <p:ph type="body" sz="quarter" idx="1"/>
          </p:nvPr>
        </p:nvSpPr>
        <p:spPr>
          <a:xfrm>
            <a:off x="190500" y="914399"/>
            <a:ext cx="8763000" cy="124631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spcBef>
                <a:spcPts val="600"/>
              </a:spcBef>
              <a:buSzTx/>
              <a:buNone/>
              <a:defRPr b="1" i="1" sz="2800">
                <a:solidFill>
                  <a:srgbClr val="0070C0"/>
                </a:solidFill>
              </a:defRPr>
            </a:lvl1pPr>
            <a:lvl2pPr marL="790575" indent="-333375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2pPr>
            <a:lvl3pPr marL="11811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3pPr>
            <a:lvl4pPr marL="16383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4pPr>
            <a:lvl5pPr marL="20955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Text Placeholder 13"/>
          <p:cNvSpPr/>
          <p:nvPr>
            <p:ph type="body" sz="quarter" idx="13"/>
          </p:nvPr>
        </p:nvSpPr>
        <p:spPr>
          <a:xfrm>
            <a:off x="5219700" y="3581400"/>
            <a:ext cx="3390900" cy="3385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None/>
              <a:defRPr i="1" sz="1600"/>
            </a:pPr>
          </a:p>
        </p:txBody>
      </p:sp>
      <p:sp>
        <p:nvSpPr>
          <p:cNvPr id="17" name="Picture Placeholder 8"/>
          <p:cNvSpPr/>
          <p:nvPr>
            <p:ph type="pic" sz="quarter" idx="14"/>
          </p:nvPr>
        </p:nvSpPr>
        <p:spPr>
          <a:xfrm>
            <a:off x="495300" y="2458159"/>
            <a:ext cx="2133600" cy="1905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" name="Picture Placeholder 8"/>
          <p:cNvSpPr/>
          <p:nvPr>
            <p:ph type="pic" sz="quarter" idx="15"/>
          </p:nvPr>
        </p:nvSpPr>
        <p:spPr>
          <a:xfrm>
            <a:off x="495300" y="4594219"/>
            <a:ext cx="2133600" cy="19835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" name="Picture Placeholder 8"/>
          <p:cNvSpPr/>
          <p:nvPr>
            <p:ph type="pic" sz="quarter" idx="16"/>
          </p:nvPr>
        </p:nvSpPr>
        <p:spPr>
          <a:xfrm>
            <a:off x="2780070" y="3478157"/>
            <a:ext cx="2133601" cy="19835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" name="Text Placeholder 13"/>
          <p:cNvSpPr/>
          <p:nvPr>
            <p:ph type="body" sz="quarter" idx="17"/>
          </p:nvPr>
        </p:nvSpPr>
        <p:spPr>
          <a:xfrm>
            <a:off x="2095500" y="376535"/>
            <a:ext cx="5219700" cy="4616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>
              <a:spcBef>
                <a:spcPts val="1200"/>
              </a:spcBef>
              <a:buSzTx/>
              <a:buNone/>
              <a:defRPr b="1" i="1"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ebene 1…"/>
          <p:cNvSpPr/>
          <p:nvPr>
            <p:ph type="body" sz="quarter" idx="1"/>
          </p:nvPr>
        </p:nvSpPr>
        <p:spPr>
          <a:xfrm>
            <a:off x="2095500" y="376535"/>
            <a:ext cx="5219700" cy="4616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1200"/>
              </a:spcBef>
              <a:buSzTx/>
              <a:buNone/>
              <a:defRPr b="1" i="1" sz="2400"/>
            </a:lvl1pPr>
            <a:lvl2pPr marL="702128" indent="-244928" algn="ctr">
              <a:spcBef>
                <a:spcPts val="1200"/>
              </a:spcBef>
              <a:defRPr b="1" i="1" sz="2400"/>
            </a:lvl2pPr>
            <a:lvl3pPr marL="1143000" indent="-228600" algn="ctr">
              <a:spcBef>
                <a:spcPts val="1200"/>
              </a:spcBef>
              <a:defRPr b="1" i="1" sz="2400"/>
            </a:lvl3pPr>
            <a:lvl4pPr marL="1645920" indent="-274320" algn="ctr">
              <a:spcBef>
                <a:spcPts val="1200"/>
              </a:spcBef>
              <a:defRPr b="1" i="1" sz="2400"/>
            </a:lvl4pPr>
            <a:lvl5pPr marL="2103120" indent="-274320" algn="ctr">
              <a:spcBef>
                <a:spcPts val="1200"/>
              </a:spcBef>
              <a:defRPr b="1" i="1"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bene 1…"/>
          <p:cNvSpPr/>
          <p:nvPr>
            <p:ph type="body" sz="quarter" idx="1"/>
          </p:nvPr>
        </p:nvSpPr>
        <p:spPr>
          <a:xfrm>
            <a:off x="190500" y="914399"/>
            <a:ext cx="8763000" cy="124631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 algn="ctr">
              <a:spcBef>
                <a:spcPts val="600"/>
              </a:spcBef>
              <a:buSzTx/>
              <a:buNone/>
              <a:defRPr b="1" i="1" sz="2800">
                <a:solidFill>
                  <a:srgbClr val="0070C0"/>
                </a:solidFill>
              </a:defRPr>
            </a:lvl1pPr>
            <a:lvl2pPr marL="790575" indent="-333375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2pPr>
            <a:lvl3pPr marL="11811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3pPr>
            <a:lvl4pPr marL="16383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4pPr>
            <a:lvl5pPr marL="2095500" indent="-266700"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4" name="Text Placeholder 13"/>
          <p:cNvSpPr/>
          <p:nvPr>
            <p:ph type="body" sz="quarter" idx="13"/>
          </p:nvPr>
        </p:nvSpPr>
        <p:spPr>
          <a:xfrm>
            <a:off x="5219700" y="3581400"/>
            <a:ext cx="3390900" cy="3385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1200"/>
              </a:spcBef>
              <a:buSzTx/>
              <a:buNone/>
              <a:defRPr i="1" sz="1600"/>
            </a:pPr>
          </a:p>
        </p:txBody>
      </p:sp>
      <p:sp>
        <p:nvSpPr>
          <p:cNvPr id="45" name="Picture Placeholder 8"/>
          <p:cNvSpPr/>
          <p:nvPr>
            <p:ph type="pic" sz="quarter" idx="14"/>
          </p:nvPr>
        </p:nvSpPr>
        <p:spPr>
          <a:xfrm>
            <a:off x="495300" y="2458159"/>
            <a:ext cx="2133600" cy="1905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" name="Picture Placeholder 8"/>
          <p:cNvSpPr/>
          <p:nvPr>
            <p:ph type="pic" sz="quarter" idx="15"/>
          </p:nvPr>
        </p:nvSpPr>
        <p:spPr>
          <a:xfrm>
            <a:off x="495300" y="4594219"/>
            <a:ext cx="2133600" cy="19835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" name="Picture Placeholder 8"/>
          <p:cNvSpPr/>
          <p:nvPr>
            <p:ph type="pic" sz="quarter" idx="16"/>
          </p:nvPr>
        </p:nvSpPr>
        <p:spPr>
          <a:xfrm>
            <a:off x="2780070" y="3478157"/>
            <a:ext cx="2133601" cy="198356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48" name="Grafik 13" descr="Grafik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318" y="272489"/>
            <a:ext cx="1590117" cy="68147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traight Connector 11"/>
          <p:cNvSpPr/>
          <p:nvPr/>
        </p:nvSpPr>
        <p:spPr>
          <a:xfrm>
            <a:off x="2095500" y="828675"/>
            <a:ext cx="5102470" cy="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9CC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7634" y="111579"/>
            <a:ext cx="1378801" cy="802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8276" y="6096000"/>
            <a:ext cx="1145224" cy="69269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ebene 1…"/>
          <p:cNvSpPr/>
          <p:nvPr>
            <p:ph type="body" idx="1"/>
          </p:nvPr>
        </p:nvSpPr>
        <p:spPr>
          <a:xfrm>
            <a:off x="457200" y="1047831"/>
            <a:ext cx="8229600" cy="50783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>
              <a:spcBef>
                <a:spcPts val="500"/>
              </a:spcBef>
              <a:defRPr sz="2400"/>
            </a:lvl3pPr>
            <a:lvl4pPr marL="1714500" indent="-342900">
              <a:spcBef>
                <a:spcPts val="500"/>
              </a:spcBef>
              <a:defRPr sz="2400"/>
            </a:lvl4pPr>
            <a:lvl5pPr marL="2171700" indent="-342900">
              <a:spcBef>
                <a:spcPts val="500"/>
              </a:spcBef>
              <a:defRPr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Straight Connector 11"/>
          <p:cNvSpPr/>
          <p:nvPr/>
        </p:nvSpPr>
        <p:spPr>
          <a:xfrm>
            <a:off x="2095500" y="828675"/>
            <a:ext cx="5102470" cy="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9CC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7634" y="111579"/>
            <a:ext cx="1378801" cy="802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276" y="6096000"/>
            <a:ext cx="1145224" cy="69269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" name="Grafik 13" descr="Grafik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318" y="272489"/>
            <a:ext cx="1590117" cy="68147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Text Placeholder 13"/>
          <p:cNvSpPr/>
          <p:nvPr>
            <p:ph type="body" sz="quarter" idx="13"/>
          </p:nvPr>
        </p:nvSpPr>
        <p:spPr>
          <a:xfrm>
            <a:off x="2095500" y="376535"/>
            <a:ext cx="5219700" cy="4616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>
              <a:spcBef>
                <a:spcPts val="1200"/>
              </a:spcBef>
              <a:buSzTx/>
              <a:buNone/>
              <a:defRPr b="1" i="1"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traight Connector 11"/>
          <p:cNvSpPr/>
          <p:nvPr/>
        </p:nvSpPr>
        <p:spPr>
          <a:xfrm>
            <a:off x="2095500" y="828675"/>
            <a:ext cx="5102470" cy="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9CC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7634" y="111579"/>
            <a:ext cx="1378801" cy="802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276" y="6096000"/>
            <a:ext cx="1145224" cy="69269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Foliennumm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Grafik 13" descr="Grafik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318" y="272489"/>
            <a:ext cx="1590117" cy="68147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extebene 1…"/>
          <p:cNvSpPr/>
          <p:nvPr>
            <p:ph type="body" sz="quarter" idx="1"/>
          </p:nvPr>
        </p:nvSpPr>
        <p:spPr>
          <a:xfrm>
            <a:off x="2095500" y="376535"/>
            <a:ext cx="5219700" cy="4616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1200"/>
              </a:spcBef>
              <a:buSzTx/>
              <a:buNone/>
              <a:defRPr b="1" i="1" sz="2400"/>
            </a:lvl1pPr>
            <a:lvl2pPr marL="702128" indent="-244928" algn="ctr">
              <a:spcBef>
                <a:spcPts val="1200"/>
              </a:spcBef>
              <a:defRPr b="1" i="1" sz="2400"/>
            </a:lvl2pPr>
            <a:lvl3pPr marL="1143000" indent="-228600" algn="ctr">
              <a:spcBef>
                <a:spcPts val="1200"/>
              </a:spcBef>
              <a:defRPr b="1" i="1" sz="2400"/>
            </a:lvl3pPr>
            <a:lvl4pPr marL="1645920" indent="-274320" algn="ctr">
              <a:spcBef>
                <a:spcPts val="1200"/>
              </a:spcBef>
              <a:defRPr b="1" i="1" sz="2400"/>
            </a:lvl4pPr>
            <a:lvl5pPr marL="2103120" indent="-274320" algn="ctr">
              <a:spcBef>
                <a:spcPts val="1200"/>
              </a:spcBef>
              <a:defRPr b="1" i="1"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eltext"/>
          <p:cNvSpPr/>
          <p:nvPr>
            <p:ph type="title"/>
          </p:nvPr>
        </p:nvSpPr>
        <p:spPr>
          <a:xfrm>
            <a:off x="2095500" y="0"/>
            <a:ext cx="5295900" cy="6516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85" name="Textebene 1…"/>
          <p:cNvSpPr/>
          <p:nvPr>
            <p:ph type="body" idx="1"/>
          </p:nvPr>
        </p:nvSpPr>
        <p:spPr>
          <a:xfrm>
            <a:off x="457200" y="857250"/>
            <a:ext cx="8229600" cy="52689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>
              <a:spcBef>
                <a:spcPts val="500"/>
              </a:spcBef>
              <a:defRPr sz="2400"/>
            </a:lvl3pPr>
            <a:lvl4pPr marL="1714500" indent="-342900">
              <a:spcBef>
                <a:spcPts val="500"/>
              </a:spcBef>
              <a:defRPr sz="2400"/>
            </a:lvl4pPr>
            <a:lvl5pPr marL="2171700" indent="-342900">
              <a:spcBef>
                <a:spcPts val="500"/>
              </a:spcBef>
              <a:defRPr sz="2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86" name="Grafik 13" descr="Grafik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212" y="152387"/>
            <a:ext cx="1557624" cy="624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5300" y="89146"/>
            <a:ext cx="728555" cy="284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8047" y="467155"/>
            <a:ext cx="695808" cy="32227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traight Connector 6"/>
          <p:cNvSpPr/>
          <p:nvPr/>
        </p:nvSpPr>
        <p:spPr>
          <a:xfrm>
            <a:off x="2021759" y="651698"/>
            <a:ext cx="5924551" cy="1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9CC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Foliennummer"/>
          <p:cNvSpPr/>
          <p:nvPr>
            <p:ph type="sldNum" sz="quarter" idx="2"/>
          </p:nvPr>
        </p:nvSpPr>
        <p:spPr>
          <a:xfrm>
            <a:off x="8284073" y="6568087"/>
            <a:ext cx="231278" cy="214701"/>
          </a:xfrm>
          <a:prstGeom prst="rect">
            <a:avLst/>
          </a:prstGeom>
        </p:spPr>
        <p:txBody>
          <a:bodyPr/>
          <a:lstStyle>
            <a:lvl1pPr algn="r"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3" descr="Grafik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212" y="329363"/>
            <a:ext cx="1557624" cy="62460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traight Connector 11"/>
          <p:cNvSpPr/>
          <p:nvPr/>
        </p:nvSpPr>
        <p:spPr>
          <a:xfrm>
            <a:off x="2095500" y="828675"/>
            <a:ext cx="5102470" cy="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9CCF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" name="Grafik 16" descr="Grafik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4390" y="321737"/>
            <a:ext cx="1379466" cy="540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8276" y="6096000"/>
            <a:ext cx="1145224" cy="69269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liennummer"/>
          <p:cNvSpPr/>
          <p:nvPr>
            <p:ph type="sldNum" sz="quarter" idx="2"/>
          </p:nvPr>
        </p:nvSpPr>
        <p:spPr>
          <a:xfrm>
            <a:off x="838200" y="6451235"/>
            <a:ext cx="273656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eltext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Titeltext</a:t>
            </a:r>
          </a:p>
        </p:txBody>
      </p:sp>
      <p:sp>
        <p:nvSpPr>
          <p:cNvPr id="8" name="Textebene 1…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altesmatthias@aol.com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0.jpeg"/><Relationship Id="rId8" Type="http://schemas.openxmlformats.org/officeDocument/2006/relationships/image" Target="../media/image32.png"/><Relationship Id="rId9" Type="http://schemas.openxmlformats.org/officeDocument/2006/relationships/image" Target="../media/image8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" name="Haptisches Feedback für Touchscreens auf  Basis dielektrischer Elastomer-Aktoren"/>
          <p:cNvSpPr/>
          <p:nvPr/>
        </p:nvSpPr>
        <p:spPr>
          <a:xfrm>
            <a:off x="190500" y="1077395"/>
            <a:ext cx="8763000" cy="124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1pPr>
          </a:lstStyle>
          <a:p>
            <a:pPr/>
            <a:r>
              <a:t>Haptisches Feedback für Touchscreens auf  Basis dielektrischer Elastomer-Aktoren</a:t>
            </a:r>
          </a:p>
        </p:txBody>
      </p:sp>
      <p:sp>
        <p:nvSpPr>
          <p:cNvPr id="101" name="Matthias Baltes…"/>
          <p:cNvSpPr/>
          <p:nvPr/>
        </p:nvSpPr>
        <p:spPr>
          <a:xfrm>
            <a:off x="6019120" y="3196518"/>
            <a:ext cx="2792542" cy="74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i="1" sz="1600"/>
            </a:pPr>
            <a:r>
              <a:t>Matthias Baltes</a:t>
            </a:r>
          </a:p>
          <a:p>
            <a:pPr>
              <a:defRPr sz="1400"/>
            </a:pPr>
            <a:r>
              <a:t>Universität des Saarlandes</a:t>
            </a:r>
          </a:p>
          <a:p>
            <a:pPr>
              <a:defRPr sz="1600"/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baltesmatthias@aol.com</a:t>
            </a:r>
          </a:p>
        </p:txBody>
      </p:sp>
      <p:pic>
        <p:nvPicPr>
          <p:cNvPr id="102" name="gESAMTAUFBAU.png" descr="gESAMTAUFBA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328" y="2063043"/>
            <a:ext cx="2792542" cy="37233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03" name="Gesamtsystem 2.png" descr="Gesamtsystem 2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022231" y="3726623"/>
            <a:ext cx="3742570" cy="24357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Zusammenbau DEA-Stapel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Zusammenbau DEA-Stapel</a:t>
            </a:r>
          </a:p>
        </p:txBody>
      </p:sp>
      <p:sp>
        <p:nvSpPr>
          <p:cNvPr id="172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62" y="4863474"/>
            <a:ext cx="5544768" cy="6718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4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7592" y="1441531"/>
            <a:ext cx="2362201" cy="19380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5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3698" y="1678144"/>
            <a:ext cx="1439383" cy="1737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76" name="Pfeil"/>
          <p:cNvSpPr/>
          <p:nvPr/>
        </p:nvSpPr>
        <p:spPr>
          <a:xfrm>
            <a:off x="4460586" y="2178982"/>
            <a:ext cx="662319" cy="463154"/>
          </a:xfrm>
          <a:prstGeom prst="rightArrow">
            <a:avLst>
              <a:gd name="adj1" fmla="val 32000"/>
              <a:gd name="adj2" fmla="val 91521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DEAs stapeln…"/>
          <p:cNvSpPr/>
          <p:nvPr/>
        </p:nvSpPr>
        <p:spPr>
          <a:xfrm>
            <a:off x="1341695" y="3679499"/>
            <a:ext cx="6460610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DEAs stapeln</a:t>
            </a:r>
          </a:p>
          <a:p>
            <a:pPr marL="180473" indent="-180473">
              <a:buSzPct val="100000"/>
              <a:buChar char="•"/>
            </a:pPr>
            <a:r>
              <a:t>mit selbstklebendem Kupferband untereinander kontaktieren</a:t>
            </a:r>
          </a:p>
          <a:p>
            <a:pPr marL="180473" indent="-180473">
              <a:buSzPct val="100000"/>
              <a:buChar char="•"/>
            </a:pPr>
            <a:r>
              <a:t>Metallschienen zum Anschluss der Spannungsversorgung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liennummer"/>
          <p:cNvSpPr/>
          <p:nvPr>
            <p:ph type="sldNum" sz="quarter" idx="2"/>
          </p:nvPr>
        </p:nvSpPr>
        <p:spPr>
          <a:xfrm>
            <a:off x="838200" y="645123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martphone als Display und Eingabegerät…"/>
          <p:cNvSpPr/>
          <p:nvPr>
            <p:ph type="body" sz="quarter" idx="1"/>
          </p:nvPr>
        </p:nvSpPr>
        <p:spPr>
          <a:xfrm>
            <a:off x="774725" y="1431438"/>
            <a:ext cx="4066393" cy="2074951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spcBef>
                <a:spcPts val="500"/>
              </a:spcBef>
              <a:buSzPct val="100000"/>
              <a:buChar char="•"/>
              <a:defRPr b="0" i="0" sz="1800"/>
            </a:pPr>
            <a:r>
              <a:t>Smartphone als Display und Eingabegerät</a:t>
            </a:r>
          </a:p>
          <a:p>
            <a:pPr marL="342900" indent="-342900" algn="l">
              <a:spcBef>
                <a:spcPts val="500"/>
              </a:spcBef>
              <a:buSzPct val="100000"/>
              <a:buChar char="•"/>
              <a:defRPr b="0" i="0" sz="1800"/>
            </a:pPr>
            <a:r>
              <a:t>in Schale auf Rahmen des Hubmechanismus befestigen</a:t>
            </a:r>
          </a:p>
        </p:txBody>
      </p:sp>
      <p:sp>
        <p:nvSpPr>
          <p:cNvPr id="181" name="Text Placeholder 13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Zusammenbau Gesamtsystem</a:t>
            </a:r>
          </a:p>
        </p:txBody>
      </p:sp>
      <p:pic>
        <p:nvPicPr>
          <p:cNvPr id="182" name="Gesamtsystem 2.png" descr="Gesamtsystem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2133" y="3612648"/>
            <a:ext cx="3507611" cy="22828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3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3776" y="2322801"/>
            <a:ext cx="3684297" cy="108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3.png" descr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3776" y="1180204"/>
            <a:ext cx="3684297" cy="1320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ESAMTAUFBAU.png" descr="gESAMTAUFBAU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17378"/>
          <a:stretch>
            <a:fillRect/>
          </a:stretch>
        </p:blipFill>
        <p:spPr>
          <a:xfrm>
            <a:off x="940939" y="2519171"/>
            <a:ext cx="3282045" cy="3615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erifizieren theoretischer Auslegu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spcBef>
                <a:spcPts val="1100"/>
              </a:spcBef>
              <a:defRPr sz="2304"/>
            </a:lvl1pPr>
          </a:lstStyle>
          <a:p>
            <a:pPr/>
            <a:r>
              <a:t>Verifizieren theoretischer Auslegung</a:t>
            </a:r>
          </a:p>
        </p:txBody>
      </p:sp>
      <p:sp>
        <p:nvSpPr>
          <p:cNvPr id="188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Messung Gesamtsystem.jpg" descr="Messung Gesamtsyste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9324" y="1807354"/>
            <a:ext cx="4324388" cy="3243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Resonanz.jpg" descr="Resonanz.jpg"/>
          <p:cNvPicPr>
            <a:picLocks noChangeAspect="1"/>
          </p:cNvPicPr>
          <p:nvPr/>
        </p:nvPicPr>
        <p:blipFill>
          <a:blip r:embed="rId3">
            <a:extLst/>
          </a:blip>
          <a:srcRect l="0" t="4929" r="0" b="0"/>
          <a:stretch>
            <a:fillRect/>
          </a:stretch>
        </p:blipFill>
        <p:spPr>
          <a:xfrm>
            <a:off x="4269343" y="1963023"/>
            <a:ext cx="4324403" cy="308343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Gemessener Hub: 0,209mm…"/>
          <p:cNvSpPr/>
          <p:nvPr/>
        </p:nvSpPr>
        <p:spPr>
          <a:xfrm>
            <a:off x="707677" y="2053103"/>
            <a:ext cx="3526236" cy="2751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Gemessener Hub: 0,209mm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minimale Abweichung zur theoretischen Auslegung:</a:t>
            </a:r>
          </a:p>
          <a:p>
            <a:pPr lvl="1" marL="561473" indent="-180473">
              <a:buSzPct val="100000"/>
              <a:buChar char="•"/>
              <a:defRPr sz="1600"/>
            </a:pPr>
            <a:r>
              <a:t>DEAs nicht perfekt parallel </a:t>
            </a:r>
          </a:p>
          <a:p>
            <a:pPr lvl="1" marL="561473" indent="-180473">
              <a:buSzPct val="100000"/>
              <a:buChar char="•"/>
              <a:defRPr sz="1600"/>
            </a:pPr>
            <a:r>
              <a:t>kein gleichmäßiger Hub über gesamte Fläche</a:t>
            </a:r>
          </a:p>
          <a:p>
            <a:pPr lvl="1" marL="561473" indent="-180473">
              <a:buSzPct val="100000"/>
              <a:buChar char="•"/>
              <a:defRPr sz="1600"/>
            </a:pPr>
          </a:p>
          <a:p>
            <a:pPr marL="160421" indent="-160421">
              <a:buSzPct val="100000"/>
              <a:buChar char="•"/>
              <a:defRPr sz="1600"/>
            </a:pPr>
            <a:r>
              <a:t>Frequenzabhängigkeit des Hubs</a:t>
            </a:r>
          </a:p>
          <a:p>
            <a:pPr>
              <a:defRPr sz="1600"/>
            </a:pPr>
          </a:p>
          <a:p>
            <a:pPr marL="160421" indent="-160421">
              <a:buSzPct val="100000"/>
              <a:buChar char="•"/>
              <a:defRPr sz="1600"/>
            </a:pPr>
            <a:r>
              <a:t>Resonanzfrequenz bei 42 Hz</a:t>
            </a:r>
          </a:p>
        </p:txBody>
      </p:sp>
      <p:sp>
        <p:nvSpPr>
          <p:cNvPr id="192" name="Spannung U = 1000V"/>
          <p:cNvSpPr/>
          <p:nvPr/>
        </p:nvSpPr>
        <p:spPr>
          <a:xfrm>
            <a:off x="4869229" y="2098041"/>
            <a:ext cx="1322237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Spannung U = 1000V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14057-01.jpg" descr="14057-01.jpg"/>
          <p:cNvPicPr>
            <a:picLocks noChangeAspect="1"/>
          </p:cNvPicPr>
          <p:nvPr/>
        </p:nvPicPr>
        <p:blipFill>
          <a:blip r:embed="rId2">
            <a:extLst/>
          </a:blip>
          <a:srcRect l="3349" t="14952" r="3241" b="12343"/>
          <a:stretch>
            <a:fillRect/>
          </a:stretch>
        </p:blipFill>
        <p:spPr>
          <a:xfrm>
            <a:off x="5889964" y="1798314"/>
            <a:ext cx="1820327" cy="141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8" fill="norm" stroke="1" extrusionOk="0">
                <a:moveTo>
                  <a:pt x="16435" y="0"/>
                </a:moveTo>
                <a:lnTo>
                  <a:pt x="12740" y="3606"/>
                </a:lnTo>
                <a:cubicBezTo>
                  <a:pt x="4969" y="11182"/>
                  <a:pt x="105" y="16052"/>
                  <a:pt x="17" y="16347"/>
                </a:cubicBezTo>
                <a:cubicBezTo>
                  <a:pt x="-42" y="16544"/>
                  <a:pt x="51" y="16758"/>
                  <a:pt x="285" y="16952"/>
                </a:cubicBezTo>
                <a:cubicBezTo>
                  <a:pt x="485" y="17117"/>
                  <a:pt x="997" y="17702"/>
                  <a:pt x="1422" y="18247"/>
                </a:cubicBezTo>
                <a:cubicBezTo>
                  <a:pt x="1848" y="18791"/>
                  <a:pt x="2497" y="19417"/>
                  <a:pt x="2860" y="19644"/>
                </a:cubicBezTo>
                <a:cubicBezTo>
                  <a:pt x="3224" y="19871"/>
                  <a:pt x="3881" y="20406"/>
                  <a:pt x="4322" y="20830"/>
                </a:cubicBezTo>
                <a:cubicBezTo>
                  <a:pt x="4764" y="21254"/>
                  <a:pt x="5164" y="21600"/>
                  <a:pt x="5211" y="21598"/>
                </a:cubicBezTo>
                <a:cubicBezTo>
                  <a:pt x="5257" y="21597"/>
                  <a:pt x="7260" y="19493"/>
                  <a:pt x="9657" y="16922"/>
                </a:cubicBezTo>
                <a:cubicBezTo>
                  <a:pt x="12054" y="14351"/>
                  <a:pt x="15709" y="10434"/>
                  <a:pt x="17784" y="8222"/>
                </a:cubicBezTo>
                <a:cubicBezTo>
                  <a:pt x="19858" y="6009"/>
                  <a:pt x="21558" y="4088"/>
                  <a:pt x="21558" y="3951"/>
                </a:cubicBezTo>
                <a:cubicBezTo>
                  <a:pt x="21558" y="3700"/>
                  <a:pt x="21080" y="3277"/>
                  <a:pt x="19683" y="2299"/>
                </a:cubicBezTo>
                <a:cubicBezTo>
                  <a:pt x="19270" y="2011"/>
                  <a:pt x="18595" y="1507"/>
                  <a:pt x="18183" y="1180"/>
                </a:cubicBezTo>
                <a:cubicBezTo>
                  <a:pt x="17771" y="852"/>
                  <a:pt x="17208" y="458"/>
                  <a:pt x="16933" y="296"/>
                </a:cubicBezTo>
                <a:lnTo>
                  <a:pt x="16435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95" name="Ansteuerung im Überblick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Ansteuerung im Überblick</a:t>
            </a:r>
          </a:p>
        </p:txBody>
      </p:sp>
      <p:sp>
        <p:nvSpPr>
          <p:cNvPr id="196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handy.png" descr="handy.png"/>
          <p:cNvPicPr>
            <a:picLocks noChangeAspect="1"/>
          </p:cNvPicPr>
          <p:nvPr/>
        </p:nvPicPr>
        <p:blipFill>
          <a:blip r:embed="rId3">
            <a:extLst/>
          </a:blip>
          <a:srcRect l="19266" t="6168" r="18360" b="5220"/>
          <a:stretch>
            <a:fillRect/>
          </a:stretch>
        </p:blipFill>
        <p:spPr>
          <a:xfrm>
            <a:off x="663059" y="1627150"/>
            <a:ext cx="860426" cy="172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1534" y="0"/>
                </a:moveTo>
                <a:lnTo>
                  <a:pt x="767" y="442"/>
                </a:lnTo>
                <a:lnTo>
                  <a:pt x="0" y="888"/>
                </a:lnTo>
                <a:lnTo>
                  <a:pt x="0" y="10607"/>
                </a:lnTo>
                <a:cubicBezTo>
                  <a:pt x="0" y="17205"/>
                  <a:pt x="107" y="20443"/>
                  <a:pt x="339" y="20697"/>
                </a:cubicBezTo>
                <a:cubicBezTo>
                  <a:pt x="527" y="20903"/>
                  <a:pt x="1067" y="21188"/>
                  <a:pt x="1534" y="21332"/>
                </a:cubicBezTo>
                <a:cubicBezTo>
                  <a:pt x="2269" y="21560"/>
                  <a:pt x="3531" y="21592"/>
                  <a:pt x="10870" y="21596"/>
                </a:cubicBezTo>
                <a:cubicBezTo>
                  <a:pt x="19863" y="21600"/>
                  <a:pt x="20626" y="21549"/>
                  <a:pt x="21251" y="20866"/>
                </a:cubicBezTo>
                <a:cubicBezTo>
                  <a:pt x="21498" y="20597"/>
                  <a:pt x="21600" y="17544"/>
                  <a:pt x="21600" y="10756"/>
                </a:cubicBezTo>
                <a:lnTo>
                  <a:pt x="21600" y="1032"/>
                </a:lnTo>
                <a:lnTo>
                  <a:pt x="20673" y="516"/>
                </a:lnTo>
                <a:lnTo>
                  <a:pt x="19747" y="0"/>
                </a:lnTo>
                <a:lnTo>
                  <a:pt x="10641" y="0"/>
                </a:lnTo>
                <a:lnTo>
                  <a:pt x="1534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8" name="HC-06.png" descr="HC-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8628" y="1924337"/>
            <a:ext cx="1379466" cy="11139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9" name="ARDUINO_MEGA_A01.png" descr="ARDUINO_MEGA_A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7484" y="1566859"/>
            <a:ext cx="2546128" cy="14563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0" name="610E.png" descr="610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02229" y="4570606"/>
            <a:ext cx="2304454" cy="13259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1" name="HA51U_2.jpg" descr="HA51U_2.jpg"/>
          <p:cNvPicPr>
            <a:picLocks noChangeAspect="1"/>
          </p:cNvPicPr>
          <p:nvPr/>
        </p:nvPicPr>
        <p:blipFill>
          <a:blip r:embed="rId7">
            <a:extLst/>
          </a:blip>
          <a:srcRect l="1950" t="2022" r="2271" b="1129"/>
          <a:stretch>
            <a:fillRect/>
          </a:stretch>
        </p:blipFill>
        <p:spPr>
          <a:xfrm>
            <a:off x="3094074" y="4556659"/>
            <a:ext cx="1866504" cy="1366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39" y="0"/>
                </a:moveTo>
                <a:cubicBezTo>
                  <a:pt x="8608" y="37"/>
                  <a:pt x="8584" y="75"/>
                  <a:pt x="8538" y="100"/>
                </a:cubicBezTo>
                <a:cubicBezTo>
                  <a:pt x="8390" y="182"/>
                  <a:pt x="6407" y="1669"/>
                  <a:pt x="4134" y="3407"/>
                </a:cubicBezTo>
                <a:lnTo>
                  <a:pt x="0" y="6562"/>
                </a:lnTo>
                <a:lnTo>
                  <a:pt x="5" y="12867"/>
                </a:lnTo>
                <a:cubicBezTo>
                  <a:pt x="6" y="16332"/>
                  <a:pt x="43" y="19365"/>
                  <a:pt x="92" y="19611"/>
                </a:cubicBezTo>
                <a:cubicBezTo>
                  <a:pt x="157" y="19942"/>
                  <a:pt x="292" y="20063"/>
                  <a:pt x="597" y="20063"/>
                </a:cubicBezTo>
                <a:cubicBezTo>
                  <a:pt x="825" y="20063"/>
                  <a:pt x="1047" y="20143"/>
                  <a:pt x="1093" y="20245"/>
                </a:cubicBezTo>
                <a:cubicBezTo>
                  <a:pt x="1221" y="20526"/>
                  <a:pt x="2755" y="20737"/>
                  <a:pt x="2967" y="20502"/>
                </a:cubicBezTo>
                <a:cubicBezTo>
                  <a:pt x="3259" y="20179"/>
                  <a:pt x="14536" y="20766"/>
                  <a:pt x="15395" y="21148"/>
                </a:cubicBezTo>
                <a:cubicBezTo>
                  <a:pt x="15768" y="21315"/>
                  <a:pt x="16374" y="21456"/>
                  <a:pt x="16741" y="21456"/>
                </a:cubicBezTo>
                <a:cubicBezTo>
                  <a:pt x="17039" y="21456"/>
                  <a:pt x="17281" y="21519"/>
                  <a:pt x="17402" y="21600"/>
                </a:cubicBezTo>
                <a:cubicBezTo>
                  <a:pt x="17438" y="21562"/>
                  <a:pt x="17457" y="21518"/>
                  <a:pt x="17466" y="21468"/>
                </a:cubicBezTo>
                <a:cubicBezTo>
                  <a:pt x="17507" y="21258"/>
                  <a:pt x="17695" y="21059"/>
                  <a:pt x="17884" y="21023"/>
                </a:cubicBezTo>
                <a:cubicBezTo>
                  <a:pt x="18187" y="20964"/>
                  <a:pt x="18436" y="20282"/>
                  <a:pt x="19914" y="15477"/>
                </a:cubicBezTo>
                <a:lnTo>
                  <a:pt x="21600" y="10006"/>
                </a:lnTo>
                <a:lnTo>
                  <a:pt x="21600" y="5126"/>
                </a:lnTo>
                <a:lnTo>
                  <a:pt x="21600" y="245"/>
                </a:lnTo>
                <a:lnTo>
                  <a:pt x="17283" y="144"/>
                </a:lnTo>
                <a:cubicBezTo>
                  <a:pt x="15442" y="102"/>
                  <a:pt x="14364" y="62"/>
                  <a:pt x="13733" y="0"/>
                </a:cubicBezTo>
                <a:lnTo>
                  <a:pt x="8639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2" name="OPV.NichtInvertierend.png" descr="OPV.NichtInvertieren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95072" y="4706578"/>
            <a:ext cx="1808019" cy="1410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ESAMTAUFBAU.png" descr="gESAMTAUFBAU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918" y="3824107"/>
            <a:ext cx="2114211" cy="28189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04" name="Pfeil"/>
          <p:cNvSpPr/>
          <p:nvPr/>
        </p:nvSpPr>
        <p:spPr>
          <a:xfrm>
            <a:off x="2131369" y="2267105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Pfeil"/>
          <p:cNvSpPr/>
          <p:nvPr/>
        </p:nvSpPr>
        <p:spPr>
          <a:xfrm>
            <a:off x="4769643" y="2267105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Pfeil"/>
          <p:cNvSpPr/>
          <p:nvPr/>
        </p:nvSpPr>
        <p:spPr>
          <a:xfrm rot="2700000">
            <a:off x="7178461" y="2894783"/>
            <a:ext cx="512102" cy="301230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Pfeil"/>
          <p:cNvSpPr/>
          <p:nvPr/>
        </p:nvSpPr>
        <p:spPr>
          <a:xfrm rot="8100000">
            <a:off x="7148131" y="4435724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Pfeil"/>
          <p:cNvSpPr/>
          <p:nvPr/>
        </p:nvSpPr>
        <p:spPr>
          <a:xfrm rot="10800000">
            <a:off x="5336909" y="5082966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Pfeil"/>
          <p:cNvSpPr/>
          <p:nvPr/>
        </p:nvSpPr>
        <p:spPr>
          <a:xfrm rot="10800000">
            <a:off x="2263509" y="5082966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Pfeil"/>
          <p:cNvSpPr/>
          <p:nvPr/>
        </p:nvSpPr>
        <p:spPr>
          <a:xfrm rot="5400000">
            <a:off x="6543030" y="3712492"/>
            <a:ext cx="512102" cy="301229"/>
          </a:xfrm>
          <a:prstGeom prst="rightArrow">
            <a:avLst>
              <a:gd name="adj1" fmla="val 26658"/>
              <a:gd name="adj2" fmla="val 60411"/>
            </a:avLst>
          </a:prstGeom>
          <a:solidFill>
            <a:schemeClr val="accent6">
              <a:satOff val="-10869"/>
              <a:lumOff val="13725"/>
            </a:schemeClr>
          </a:solidFill>
          <a:ln w="12700">
            <a:solidFill>
              <a:srgbClr val="252595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1" name="unnamed.png" descr="unnamed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58391" y="1706418"/>
            <a:ext cx="461666" cy="46166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0- 2,5kV"/>
          <p:cNvSpPr/>
          <p:nvPr/>
        </p:nvSpPr>
        <p:spPr>
          <a:xfrm>
            <a:off x="2134611" y="4426761"/>
            <a:ext cx="76629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0- 2,5kV</a:t>
            </a:r>
          </a:p>
        </p:txBody>
      </p:sp>
      <p:sp>
        <p:nvSpPr>
          <p:cNvPr id="213" name="0-10V"/>
          <p:cNvSpPr/>
          <p:nvPr/>
        </p:nvSpPr>
        <p:spPr>
          <a:xfrm>
            <a:off x="5287239" y="4395842"/>
            <a:ext cx="57859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0-10V</a:t>
            </a:r>
          </a:p>
        </p:txBody>
      </p:sp>
      <p:sp>
        <p:nvSpPr>
          <p:cNvPr id="214" name="0-3,3V"/>
          <p:cNvSpPr/>
          <p:nvPr/>
        </p:nvSpPr>
        <p:spPr>
          <a:xfrm>
            <a:off x="6967488" y="3689580"/>
            <a:ext cx="62799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0-3,3V</a:t>
            </a:r>
          </a:p>
        </p:txBody>
      </p:sp>
      <p:sp>
        <p:nvSpPr>
          <p:cNvPr id="215" name="0-5V"/>
          <p:cNvSpPr/>
          <p:nvPr/>
        </p:nvSpPr>
        <p:spPr>
          <a:xfrm>
            <a:off x="6899355" y="4198079"/>
            <a:ext cx="4797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0-5V</a:t>
            </a:r>
          </a:p>
        </p:txBody>
      </p:sp>
      <p:sp>
        <p:nvSpPr>
          <p:cNvPr id="216" name="PWM 0-5V"/>
          <p:cNvSpPr/>
          <p:nvPr/>
        </p:nvSpPr>
        <p:spPr>
          <a:xfrm>
            <a:off x="7549528" y="2672582"/>
            <a:ext cx="96362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PWM 0-5V</a:t>
            </a:r>
          </a:p>
        </p:txBody>
      </p:sp>
      <p:sp>
        <p:nvSpPr>
          <p:cNvPr id="217" name="Serielle Kommunikation"/>
          <p:cNvSpPr/>
          <p:nvPr/>
        </p:nvSpPr>
        <p:spPr>
          <a:xfrm>
            <a:off x="4113064" y="1523455"/>
            <a:ext cx="19860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sz="1400"/>
              <a:t>Serielle</a:t>
            </a:r>
            <a:r>
              <a:t> </a:t>
            </a:r>
            <a:r>
              <a:rPr sz="1400"/>
              <a:t>Kommunikation</a:t>
            </a:r>
          </a:p>
        </p:txBody>
      </p:sp>
      <p:sp>
        <p:nvSpPr>
          <p:cNvPr id="218" name="HC-06"/>
          <p:cNvSpPr/>
          <p:nvPr/>
        </p:nvSpPr>
        <p:spPr>
          <a:xfrm>
            <a:off x="3186112" y="3017966"/>
            <a:ext cx="544524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HC-06</a:t>
            </a:r>
          </a:p>
        </p:txBody>
      </p:sp>
      <p:sp>
        <p:nvSpPr>
          <p:cNvPr id="219" name="Mcp 4725 DAC"/>
          <p:cNvSpPr/>
          <p:nvPr/>
        </p:nvSpPr>
        <p:spPr>
          <a:xfrm>
            <a:off x="7786724" y="4408127"/>
            <a:ext cx="113752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Mcp 4725 DAC</a:t>
            </a:r>
          </a:p>
        </p:txBody>
      </p:sp>
      <p:sp>
        <p:nvSpPr>
          <p:cNvPr id="220" name="Arduino Mega 2650"/>
          <p:cNvSpPr/>
          <p:nvPr/>
        </p:nvSpPr>
        <p:spPr>
          <a:xfrm>
            <a:off x="5639966" y="3002852"/>
            <a:ext cx="143436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Arduino Mega 2650</a:t>
            </a:r>
          </a:p>
        </p:txBody>
      </p:sp>
      <p:sp>
        <p:nvSpPr>
          <p:cNvPr id="221" name="Teensy 3.5"/>
          <p:cNvSpPr/>
          <p:nvPr/>
        </p:nvSpPr>
        <p:spPr>
          <a:xfrm>
            <a:off x="5936543" y="3158220"/>
            <a:ext cx="84121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Teensy 3.5</a:t>
            </a:r>
          </a:p>
        </p:txBody>
      </p:sp>
      <p:sp>
        <p:nvSpPr>
          <p:cNvPr id="222" name="TReK Modell 610E"/>
          <p:cNvSpPr/>
          <p:nvPr/>
        </p:nvSpPr>
        <p:spPr>
          <a:xfrm>
            <a:off x="3397101" y="5908934"/>
            <a:ext cx="138324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lnSpc>
                <a:spcPct val="150000"/>
              </a:lnSpc>
              <a:defRPr sz="1200"/>
            </a:lvl1pPr>
          </a:lstStyle>
          <a:p>
            <a:pPr/>
            <a:r>
              <a:t>TReK Modell 610E</a:t>
            </a:r>
          </a:p>
        </p:txBody>
      </p:sp>
      <p:sp>
        <p:nvSpPr>
          <p:cNvPr id="223" name="HighVolt HA51U-3B2"/>
          <p:cNvSpPr/>
          <p:nvPr/>
        </p:nvSpPr>
        <p:spPr>
          <a:xfrm>
            <a:off x="3147901" y="5908439"/>
            <a:ext cx="15273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lnSpc>
                <a:spcPct val="150000"/>
              </a:lnSpc>
              <a:defRPr sz="1200"/>
            </a:lvl1pPr>
          </a:lstStyle>
          <a:p>
            <a:pPr/>
            <a:r>
              <a:t>HighVolt HA51U-3B2</a:t>
            </a:r>
          </a:p>
        </p:txBody>
      </p:sp>
      <p:pic>
        <p:nvPicPr>
          <p:cNvPr id="224" name="sfe-breakout-board-for-mcp4725-i2c-dac_1.png" descr="sfe-breakout-board-for-mcp4725-i2c-dac_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30341" y="3007594"/>
            <a:ext cx="1601996" cy="16019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  <p:bldP build="whole" bldLvl="1" animBg="1" rev="0" advAuto="0" spid="214" grpId="11"/>
      <p:bldP build="whole" bldLvl="1" animBg="1" rev="0" advAuto="0" spid="210" grpId="13"/>
      <p:bldP build="whole" bldLvl="1" animBg="1" rev="0" advAuto="0" spid="221" grpId="15"/>
      <p:bldP build="whole" bldLvl="1" animBg="1" rev="0" advAuto="0" spid="201" grpId="14"/>
      <p:bldP build="whole" bldLvl="1" animBg="1" rev="0" advAuto="0" spid="200" grpId="4"/>
      <p:bldP build="whole" bldLvl="1" animBg="1" rev="0" advAuto="0" spid="219" grpId="8"/>
      <p:bldP build="whole" bldLvl="1" animBg="1" rev="0" advAuto="0" spid="215" grpId="6"/>
      <p:bldP build="whole" bldLvl="1" animBg="1" rev="0" advAuto="0" spid="220" grpId="7"/>
      <p:bldP build="whole" bldLvl="1" animBg="1" rev="0" advAuto="0" spid="223" grpId="16"/>
      <p:bldP build="whole" bldLvl="1" animBg="1" rev="0" advAuto="0" spid="199" grpId="2"/>
      <p:bldP build="whole" bldLvl="1" animBg="1" rev="0" advAuto="0" spid="207" grpId="3"/>
      <p:bldP build="whole" bldLvl="1" animBg="1" rev="0" advAuto="0" spid="224" grpId="10"/>
      <p:bldP build="whole" bldLvl="1" animBg="1" rev="0" advAuto="0" spid="216" grpId="5"/>
      <p:bldP build="whole" bldLvl="1" animBg="1" rev="0" advAuto="0" spid="194" grpId="12"/>
      <p:bldP build="whole" bldLvl="1" animBg="1" rev="0" advAuto="0" spid="222" grpId="9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nsteuerung im Überblick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Ansteuerung im Überblick</a:t>
            </a:r>
          </a:p>
        </p:txBody>
      </p:sp>
      <p:sp>
        <p:nvSpPr>
          <p:cNvPr id="227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dededede.png" descr="dedede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774" y="1574059"/>
            <a:ext cx="4782577" cy="4303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Kompakte Version  der Ansteuerungselektronik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spcBef>
                <a:spcPts val="800"/>
              </a:spcBef>
              <a:defRPr sz="1776"/>
            </a:lvl1pPr>
          </a:lstStyle>
          <a:p>
            <a:pPr/>
            <a:r>
              <a:t>Kompakte Version  der Ansteuerungselektronik</a:t>
            </a:r>
          </a:p>
        </p:txBody>
      </p:sp>
      <p:sp>
        <p:nvSpPr>
          <p:cNvPr id="231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Layout.png" descr="Lay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031" y="1557813"/>
            <a:ext cx="3001938" cy="197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latine.png" descr="Plat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5339" y="3628208"/>
            <a:ext cx="3561322" cy="267099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DC-DC Wandler für einheitliche Eingangsspannung…"/>
          <p:cNvSpPr/>
          <p:nvPr/>
        </p:nvSpPr>
        <p:spPr>
          <a:xfrm>
            <a:off x="722587" y="2193770"/>
            <a:ext cx="3922912" cy="301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DC-DC Wandler für einheitliche Eingangsspannung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OPV-Schaltung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Teensy 3.5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Bluetoothmodul HC-06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BNC-Buchse für Anschluss an Hochspannungsverstärker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shot_20171115-123307.png" descr="Screenshot_20171115-1233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372" y="1375710"/>
            <a:ext cx="2309952" cy="41065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37" name="Screenshot_20171115-123319.png" descr="Screenshot_20171115-1233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3472" y="1698932"/>
            <a:ext cx="2309952" cy="41065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38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pp mit 3 verschiedenen Anwendungen:…"/>
          <p:cNvSpPr/>
          <p:nvPr>
            <p:ph type="body" sz="half" idx="1"/>
          </p:nvPr>
        </p:nvSpPr>
        <p:spPr>
          <a:xfrm>
            <a:off x="457200" y="1378278"/>
            <a:ext cx="4747578" cy="4747887"/>
          </a:xfrm>
          <a:prstGeom prst="rect">
            <a:avLst/>
          </a:prstGeom>
        </p:spPr>
        <p:txBody>
          <a:bodyPr/>
          <a:lstStyle/>
          <a:p>
            <a:pPr marL="332613" indent="-332613" algn="l" defTabSz="886968">
              <a:spcBef>
                <a:spcPts val="500"/>
              </a:spcBef>
              <a:buSzPct val="100000"/>
              <a:buChar char="•"/>
              <a:defRPr b="0" i="0" sz="1746"/>
            </a:pPr>
            <a:r>
              <a:t> App mit 3 verschiedenen Anwendungen: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</a:p>
          <a:p>
            <a:pPr marL="332613" indent="-332613" algn="l" defTabSz="886968">
              <a:spcBef>
                <a:spcPts val="500"/>
              </a:spcBef>
              <a:buSzPct val="100000"/>
              <a:buChar char="•"/>
              <a:defRPr b="0" i="0" sz="1746"/>
            </a:pPr>
            <a:r>
              <a:t>einfacher Knopf: 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vibrieren bei Knopfdruck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hoch/runter bewegen bei drüber fahren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</a:p>
          <a:p>
            <a:pPr marL="332613" indent="-332613" algn="l" defTabSz="886968">
              <a:spcBef>
                <a:spcPts val="500"/>
              </a:spcBef>
              <a:buSzPct val="100000"/>
              <a:buChar char="•"/>
              <a:defRPr b="0" i="0" sz="1746"/>
            </a:pPr>
            <a:r>
              <a:t>gerillte Oberfläche: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geschwindigkeitsabhängiges vibrieren in z-Richtung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kein vibrieren in y-Richtung</a:t>
            </a:r>
          </a:p>
          <a:p>
            <a:pPr marL="332613" indent="-332613" algn="l" defTabSz="886968">
              <a:spcBef>
                <a:spcPts val="500"/>
              </a:spcBef>
              <a:buSzPct val="100000"/>
              <a:buChar char="•"/>
              <a:defRPr b="0" i="0" sz="1746"/>
            </a:pPr>
          </a:p>
          <a:p>
            <a:pPr marL="332613" indent="-332613" algn="l" defTabSz="886968">
              <a:spcBef>
                <a:spcPts val="500"/>
              </a:spcBef>
              <a:buSzPct val="100000"/>
              <a:buChar char="•"/>
              <a:defRPr b="0" i="0" sz="1746"/>
            </a:pPr>
            <a:r>
              <a:t>2 verschieden raue Oberfläche: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geschwindigkeitsabhängiges vibrieren</a:t>
            </a:r>
          </a:p>
          <a:p>
            <a:pPr lvl="1" marL="776097" indent="-332613" algn="l" defTabSz="886968">
              <a:spcBef>
                <a:spcPts val="500"/>
              </a:spcBef>
              <a:buChar char="•"/>
              <a:defRPr b="0" i="0" sz="1746"/>
            </a:pPr>
            <a:r>
              <a:t>unterschiedliche Maximalamplitude </a:t>
            </a:r>
          </a:p>
        </p:txBody>
      </p:sp>
      <p:sp>
        <p:nvSpPr>
          <p:cNvPr id="240" name="Text Placeholder 13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Eingabeerkennung Smartphone</a:t>
            </a:r>
          </a:p>
        </p:txBody>
      </p:sp>
      <p:sp>
        <p:nvSpPr>
          <p:cNvPr id="241" name="Linie"/>
          <p:cNvSpPr/>
          <p:nvPr/>
        </p:nvSpPr>
        <p:spPr>
          <a:xfrm flipV="1">
            <a:off x="6077881" y="2394775"/>
            <a:ext cx="1" cy="3104580"/>
          </a:xfrm>
          <a:prstGeom prst="line">
            <a:avLst/>
          </a:prstGeom>
          <a:ln w="25400">
            <a:solidFill>
              <a:srgbClr val="FFE06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457200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2" name="Linie"/>
          <p:cNvSpPr/>
          <p:nvPr/>
        </p:nvSpPr>
        <p:spPr>
          <a:xfrm>
            <a:off x="5861141" y="5352629"/>
            <a:ext cx="1952414" cy="1"/>
          </a:xfrm>
          <a:prstGeom prst="line">
            <a:avLst/>
          </a:prstGeom>
          <a:ln w="25400">
            <a:solidFill>
              <a:srgbClr val="FFE06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457200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3" name="y-Richtung"/>
          <p:cNvSpPr/>
          <p:nvPr/>
        </p:nvSpPr>
        <p:spPr>
          <a:xfrm>
            <a:off x="6917118" y="5377221"/>
            <a:ext cx="1112680" cy="2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 defTabSz="457200">
              <a:lnSpc>
                <a:spcPct val="150000"/>
              </a:lnSpc>
              <a:defRPr sz="1000">
                <a:solidFill>
                  <a:srgbClr val="FFE06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200"/>
            </a:pPr>
            <a:r>
              <a:rPr sz="1000"/>
              <a:t>y-Richtung</a:t>
            </a:r>
          </a:p>
        </p:txBody>
      </p:sp>
      <p:sp>
        <p:nvSpPr>
          <p:cNvPr id="244" name="z-Richtung"/>
          <p:cNvSpPr/>
          <p:nvPr/>
        </p:nvSpPr>
        <p:spPr>
          <a:xfrm>
            <a:off x="6192108" y="2550309"/>
            <a:ext cx="1112680" cy="37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just" defTabSz="457200">
              <a:lnSpc>
                <a:spcPct val="150000"/>
              </a:lnSpc>
              <a:defRPr sz="1000">
                <a:solidFill>
                  <a:srgbClr val="FFE06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z-Richtung</a:t>
            </a:r>
          </a:p>
        </p:txBody>
      </p:sp>
      <p:pic>
        <p:nvPicPr>
          <p:cNvPr id="245" name="Screenshot_20180318-125554.png" descr="Screenshot_20180318-1255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5955" y="2019938"/>
            <a:ext cx="2306007" cy="4099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46" name="Text"/>
          <p:cNvSpPr/>
          <p:nvPr/>
        </p:nvSpPr>
        <p:spPr>
          <a:xfrm>
            <a:off x="838200" y="645123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1200">
                <a:solidFill>
                  <a:srgbClr val="888888"/>
                </a:solidFill>
              </a:defRPr>
            </a:pPr>
            <a:fld id="{86CB4B4D-7CA3-9044-876B-883B54F8677D}" type="slidenum"/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4"/>
      <p:bldP build="whole" bldLvl="1" animBg="1" rev="0" advAuto="0" spid="241" grpId="6"/>
      <p:bldP build="whole" bldLvl="1" animBg="1" rev="0" advAuto="0" spid="237" grpId="7"/>
      <p:bldP build="whole" bldLvl="1" animBg="1" rev="0" advAuto="0" spid="245" grpId="8"/>
      <p:bldP build="whole" bldLvl="1" animBg="1" rev="0" advAuto="0" spid="236" grpId="2"/>
      <p:bldP build="p" bldLvl="1" animBg="1" rev="0" advAuto="0" spid="239" grpId="1"/>
      <p:bldP build="whole" bldLvl="1" animBg="1" rev="0" advAuto="0" spid="242" grpId="3"/>
      <p:bldP build="whole" bldLvl="1" animBg="1" rev="0" advAuto="0" spid="244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rising flank theo.jpg" descr="rising flank the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294" y="1905580"/>
            <a:ext cx="4062453" cy="3046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rising flank.jpg" descr="rising flan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294" y="1905580"/>
            <a:ext cx="4062453" cy="304684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 Placeholder 13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Steuerung Mikrocontroller</a:t>
            </a:r>
          </a:p>
        </p:txBody>
      </p:sp>
      <p:sp>
        <p:nvSpPr>
          <p:cNvPr id="252" name="Flanken für Knopf:…"/>
          <p:cNvSpPr/>
          <p:nvPr/>
        </p:nvSpPr>
        <p:spPr>
          <a:xfrm>
            <a:off x="602704" y="1408511"/>
            <a:ext cx="3916949" cy="471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88035" indent="-288035" defTabSz="768095">
              <a:spcBef>
                <a:spcPts val="400"/>
              </a:spcBef>
              <a:buSzPct val="100000"/>
              <a:buChar char="•"/>
              <a:defRPr b="1" sz="1512"/>
            </a:pPr>
            <a:r>
              <a:t>Flanken für Knopf: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Polynom 3ten Grades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unstetigkeiten und Knicke im Spannungsverlauf vermeiden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0,015 s Anstiegszeit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</a:p>
          <a:p>
            <a:pPr marL="288035" indent="-288035" defTabSz="768095">
              <a:spcBef>
                <a:spcPts val="400"/>
              </a:spcBef>
              <a:buSzPct val="100000"/>
              <a:buChar char="•"/>
              <a:defRPr b="1" sz="1512"/>
            </a:pPr>
            <a:r>
              <a:t>vibrieren für Knopfdruck: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sinusförmige Spannung Frequenz 40 Hz</a:t>
            </a:r>
          </a:p>
          <a:p>
            <a:pPr defTabSz="768095">
              <a:spcBef>
                <a:spcPts val="400"/>
              </a:spcBef>
              <a:defRPr sz="1512"/>
            </a:pPr>
          </a:p>
          <a:p>
            <a:pPr marL="288035" indent="-288035" defTabSz="768095">
              <a:spcBef>
                <a:spcPts val="400"/>
              </a:spcBef>
              <a:buSzPct val="100000"/>
              <a:buChar char="•"/>
              <a:defRPr b="1" sz="1512"/>
            </a:pPr>
            <a:r>
              <a:t>raue Oberflächen: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sinusförmige Spannung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Geschwindigkeit Finger nach jeder halben Periode (Nullstellen) abfragen</a:t>
            </a:r>
          </a:p>
          <a:p>
            <a:pPr lvl="1" marL="672083" indent="-288035" defTabSz="768095">
              <a:spcBef>
                <a:spcPts val="400"/>
              </a:spcBef>
              <a:buSzPct val="100000"/>
              <a:buChar char="•"/>
              <a:defRPr sz="1512"/>
            </a:pPr>
            <a:r>
              <a:t>Frequenz Sinus linear an Geschwindigkeit Finger anpassen</a:t>
            </a:r>
          </a:p>
        </p:txBody>
      </p:sp>
      <p:sp>
        <p:nvSpPr>
          <p:cNvPr id="253" name="Text"/>
          <p:cNvSpPr/>
          <p:nvPr/>
        </p:nvSpPr>
        <p:spPr>
          <a:xfrm>
            <a:off x="838200" y="645123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1200">
                <a:solidFill>
                  <a:srgbClr val="888888"/>
                </a:solidFill>
              </a:defRPr>
            </a:pPr>
            <a:fld id="{86CB4B4D-7CA3-9044-876B-883B54F8677D}" type="slidenum"/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Zusammenfassu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Zusammenfassung</a:t>
            </a:r>
          </a:p>
        </p:txBody>
      </p:sp>
      <p:sp>
        <p:nvSpPr>
          <p:cNvPr id="256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Grundidee: Hubsystem…"/>
          <p:cNvSpPr/>
          <p:nvPr/>
        </p:nvSpPr>
        <p:spPr>
          <a:xfrm>
            <a:off x="686451" y="1770414"/>
            <a:ext cx="3544469" cy="3551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Grundidee: Hubsystem</a:t>
            </a:r>
          </a:p>
          <a:p>
            <a:pPr marL="180473" indent="-180473">
              <a:buSzPct val="100000"/>
              <a:buChar char="•"/>
            </a:pPr>
            <a:r>
              <a:t>Herstellung, Auslegung DEAs</a:t>
            </a:r>
          </a:p>
          <a:p>
            <a:pPr marL="180473" indent="-180473">
              <a:buSzPct val="100000"/>
              <a:buChar char="•"/>
            </a:pPr>
            <a:r>
              <a:t>Zusammenbau DEA-Stapel</a:t>
            </a:r>
          </a:p>
          <a:p>
            <a:pPr marL="180473" indent="-180473">
              <a:buSzPct val="100000"/>
              <a:buChar char="•"/>
            </a:pPr>
            <a:r>
              <a:t>Zusammenbau Gesamtsystem</a:t>
            </a:r>
          </a:p>
          <a:p>
            <a:pPr marL="180473" indent="-180473">
              <a:buSzPct val="100000"/>
              <a:buChar char="•"/>
            </a:pPr>
            <a:r>
              <a:t>Ansteuerungselektronik</a:t>
            </a:r>
          </a:p>
          <a:p>
            <a:pPr marL="180473" indent="-180473">
              <a:buSzPct val="100000"/>
              <a:buChar char="•"/>
            </a:pPr>
            <a:r>
              <a:t>Ansteuerungsprogramm</a:t>
            </a:r>
          </a:p>
          <a:p>
            <a:pPr/>
          </a:p>
          <a:p>
            <a:pPr/>
          </a:p>
          <a:p>
            <a:pPr/>
          </a:p>
          <a:p>
            <a:pPr lvl="1" indent="228600"/>
            <a:r>
              <a:t>Knopf und 2 verschiedene      raue Oberflächen werden pseudo 3-dimensional auf glattem Display dargestellt</a:t>
            </a:r>
          </a:p>
        </p:txBody>
      </p:sp>
      <p:pic>
        <p:nvPicPr>
          <p:cNvPr id="258" name="Bildschirmfoto 2018-01-08 um 14.27.03.png" descr="Bildschirmfoto 2018-01-08 um 14.27.03.png"/>
          <p:cNvPicPr>
            <a:picLocks noChangeAspect="1"/>
          </p:cNvPicPr>
          <p:nvPr/>
        </p:nvPicPr>
        <p:blipFill>
          <a:blip r:embed="rId2">
            <a:extLst/>
          </a:blip>
          <a:srcRect l="0" t="0" r="49671" b="0"/>
          <a:stretch>
            <a:fillRect/>
          </a:stretch>
        </p:blipFill>
        <p:spPr>
          <a:xfrm>
            <a:off x="4289863" y="2542381"/>
            <a:ext cx="2169935" cy="1773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ESAMTAUFBAU.png" descr="gESAMTAUFBA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6940" y="4157477"/>
            <a:ext cx="1810978" cy="2414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60" name="Platine+Gehäuse.png" descr="Platine+Gehäu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6526" y="4526000"/>
            <a:ext cx="2236861" cy="1677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6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6373" t="11486" r="5243" b="9346"/>
          <a:stretch>
            <a:fillRect/>
          </a:stretch>
        </p:blipFill>
        <p:spPr>
          <a:xfrm>
            <a:off x="5038022" y="1239738"/>
            <a:ext cx="2828622" cy="1258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585" fill="norm" stroke="1" extrusionOk="0">
                <a:moveTo>
                  <a:pt x="13798" y="0"/>
                </a:moveTo>
                <a:lnTo>
                  <a:pt x="7213" y="4335"/>
                </a:lnTo>
                <a:cubicBezTo>
                  <a:pt x="3591" y="6719"/>
                  <a:pt x="488" y="8873"/>
                  <a:pt x="314" y="9118"/>
                </a:cubicBezTo>
                <a:cubicBezTo>
                  <a:pt x="-30" y="9604"/>
                  <a:pt x="-106" y="10778"/>
                  <a:pt x="166" y="11391"/>
                </a:cubicBezTo>
                <a:cubicBezTo>
                  <a:pt x="297" y="11687"/>
                  <a:pt x="297" y="11851"/>
                  <a:pt x="166" y="12146"/>
                </a:cubicBezTo>
                <a:cubicBezTo>
                  <a:pt x="64" y="12377"/>
                  <a:pt x="6" y="12814"/>
                  <a:pt x="0" y="13222"/>
                </a:cubicBezTo>
                <a:cubicBezTo>
                  <a:pt x="-6" y="13629"/>
                  <a:pt x="39" y="14012"/>
                  <a:pt x="136" y="14147"/>
                </a:cubicBezTo>
                <a:cubicBezTo>
                  <a:pt x="213" y="14255"/>
                  <a:pt x="278" y="14604"/>
                  <a:pt x="278" y="14923"/>
                </a:cubicBezTo>
                <a:cubicBezTo>
                  <a:pt x="278" y="15388"/>
                  <a:pt x="828" y="15965"/>
                  <a:pt x="3052" y="17815"/>
                </a:cubicBezTo>
                <a:cubicBezTo>
                  <a:pt x="4578" y="19084"/>
                  <a:pt x="6209" y="20445"/>
                  <a:pt x="6673" y="20843"/>
                </a:cubicBezTo>
                <a:cubicBezTo>
                  <a:pt x="7137" y="21240"/>
                  <a:pt x="7541" y="21576"/>
                  <a:pt x="7571" y="21585"/>
                </a:cubicBezTo>
                <a:cubicBezTo>
                  <a:pt x="7627" y="21600"/>
                  <a:pt x="19750" y="13622"/>
                  <a:pt x="20621" y="12997"/>
                </a:cubicBezTo>
                <a:cubicBezTo>
                  <a:pt x="20872" y="12817"/>
                  <a:pt x="21079" y="12461"/>
                  <a:pt x="21079" y="12208"/>
                </a:cubicBezTo>
                <a:cubicBezTo>
                  <a:pt x="21079" y="11954"/>
                  <a:pt x="21172" y="11668"/>
                  <a:pt x="21287" y="11568"/>
                </a:cubicBezTo>
                <a:cubicBezTo>
                  <a:pt x="21427" y="11447"/>
                  <a:pt x="21494" y="11186"/>
                  <a:pt x="21490" y="10867"/>
                </a:cubicBezTo>
                <a:cubicBezTo>
                  <a:pt x="21485" y="10548"/>
                  <a:pt x="21410" y="10170"/>
                  <a:pt x="21263" y="9806"/>
                </a:cubicBezTo>
                <a:cubicBezTo>
                  <a:pt x="21083" y="9355"/>
                  <a:pt x="21067" y="9132"/>
                  <a:pt x="21194" y="8846"/>
                </a:cubicBezTo>
                <a:cubicBezTo>
                  <a:pt x="21430" y="8314"/>
                  <a:pt x="21392" y="7276"/>
                  <a:pt x="21110" y="6512"/>
                </a:cubicBezTo>
                <a:cubicBezTo>
                  <a:pt x="20957" y="6100"/>
                  <a:pt x="19551" y="4773"/>
                  <a:pt x="17332" y="2933"/>
                </a:cubicBezTo>
                <a:lnTo>
                  <a:pt x="13798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62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8919" y="2622084"/>
            <a:ext cx="1967020" cy="16138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63" name="Pfeil"/>
          <p:cNvSpPr/>
          <p:nvPr/>
        </p:nvSpPr>
        <p:spPr>
          <a:xfrm>
            <a:off x="371616" y="4231829"/>
            <a:ext cx="477505" cy="248350"/>
          </a:xfrm>
          <a:prstGeom prst="rightArrow">
            <a:avLst>
              <a:gd name="adj1" fmla="val 33437"/>
              <a:gd name="adj2" fmla="val 74138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usblick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Ausblick</a:t>
            </a:r>
          </a:p>
        </p:txBody>
      </p:sp>
      <p:sp>
        <p:nvSpPr>
          <p:cNvPr id="266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Bildschirmfoto 2018-04-03 um 11.35.37.png" descr="Bildschirmfoto 2018-04-03 um 11.35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1511" y="1919568"/>
            <a:ext cx="1760978" cy="107335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Kapazität des DEA hängt mit seiner Dicke und Fläche zusammen…"/>
          <p:cNvSpPr/>
          <p:nvPr/>
        </p:nvSpPr>
        <p:spPr>
          <a:xfrm>
            <a:off x="1051081" y="1435548"/>
            <a:ext cx="6774952" cy="275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Kapazität des DEA hängt mit seiner Dicke und Fläche zusammen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1"/>
            <a:r>
              <a:t>Kapazität ändert sich bei Druck auf den Aktor</a:t>
            </a:r>
          </a:p>
          <a:p>
            <a:pPr lvl="1"/>
            <a:r>
              <a:t>Druckmessung durch Kapazitätsmessung</a:t>
            </a:r>
          </a:p>
          <a:p>
            <a:pPr lvl="1"/>
            <a:r>
              <a:t>Drucksensitiver Knopf </a:t>
            </a:r>
          </a:p>
        </p:txBody>
      </p:sp>
      <p:sp>
        <p:nvSpPr>
          <p:cNvPr id="269" name="Pfeil"/>
          <p:cNvSpPr/>
          <p:nvPr/>
        </p:nvSpPr>
        <p:spPr>
          <a:xfrm>
            <a:off x="1042177" y="3915371"/>
            <a:ext cx="421555" cy="154642"/>
          </a:xfrm>
          <a:prstGeom prst="rightArrow">
            <a:avLst>
              <a:gd name="adj1" fmla="val 33437"/>
              <a:gd name="adj2" fmla="val 105113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Pfeil"/>
          <p:cNvSpPr/>
          <p:nvPr/>
        </p:nvSpPr>
        <p:spPr>
          <a:xfrm>
            <a:off x="1042177" y="3663380"/>
            <a:ext cx="421555" cy="154642"/>
          </a:xfrm>
          <a:prstGeom prst="rightArrow">
            <a:avLst>
              <a:gd name="adj1" fmla="val 33437"/>
              <a:gd name="adj2" fmla="val 105113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Pfeil"/>
          <p:cNvSpPr/>
          <p:nvPr/>
        </p:nvSpPr>
        <p:spPr>
          <a:xfrm>
            <a:off x="1042177" y="3427879"/>
            <a:ext cx="421555" cy="154642"/>
          </a:xfrm>
          <a:prstGeom prst="rightArrow">
            <a:avLst>
              <a:gd name="adj1" fmla="val 33437"/>
              <a:gd name="adj2" fmla="val 105113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Motivation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06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5113" y="2221024"/>
            <a:ext cx="3826990" cy="215268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Knöpfe werden heutzutage oft durch Touchscreen ersetzt…"/>
          <p:cNvSpPr/>
          <p:nvPr/>
        </p:nvSpPr>
        <p:spPr>
          <a:xfrm>
            <a:off x="704821" y="1520119"/>
            <a:ext cx="3330354" cy="3817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Knöpfe werden heutzutage oft durch Touchscreen ersetzt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grafisch möglich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haptisches Feedback fehlt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bei Smartphones Feedback durch Vibrieren des Gerätes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bei eingebauten Displays (zb.: Auto-Navi) nicht möglich</a:t>
            </a:r>
          </a:p>
          <a:p>
            <a:pPr/>
          </a:p>
        </p:txBody>
      </p:sp>
      <p:sp>
        <p:nvSpPr>
          <p:cNvPr id="109" name="https://www.youtube.com/watch?v=4rk7lI7qlqY"/>
          <p:cNvSpPr/>
          <p:nvPr/>
        </p:nvSpPr>
        <p:spPr>
          <a:xfrm>
            <a:off x="4640437" y="4359155"/>
            <a:ext cx="333035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https://www.youtube.com/watch?v=4rk7lI7qlqY</a:t>
            </a:r>
          </a:p>
        </p:txBody>
      </p:sp>
      <p:sp>
        <p:nvSpPr>
          <p:cNvPr id="110" name="Pfeil"/>
          <p:cNvSpPr/>
          <p:nvPr/>
        </p:nvSpPr>
        <p:spPr>
          <a:xfrm>
            <a:off x="755864" y="5367866"/>
            <a:ext cx="662319" cy="463154"/>
          </a:xfrm>
          <a:prstGeom prst="rightArrow">
            <a:avLst>
              <a:gd name="adj1" fmla="val 32000"/>
              <a:gd name="adj2" fmla="val 91521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Ziel der Arbeit: haptisches Feedback für eingebaute Displays"/>
          <p:cNvSpPr/>
          <p:nvPr/>
        </p:nvSpPr>
        <p:spPr>
          <a:xfrm>
            <a:off x="1567105" y="5424112"/>
            <a:ext cx="631786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Ziel der Arbeit: haptisches Feedback für eingebaute Displays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oliennumm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Vielen Dank für ihre Aufmerksamkeit"/>
          <p:cNvSpPr/>
          <p:nvPr/>
        </p:nvSpPr>
        <p:spPr>
          <a:xfrm>
            <a:off x="265234" y="2805845"/>
            <a:ext cx="8763001" cy="124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spcBef>
                <a:spcPts val="600"/>
              </a:spcBef>
              <a:defRPr b="1" i="1" sz="2800">
                <a:solidFill>
                  <a:srgbClr val="0070C0"/>
                </a:solidFill>
              </a:defRPr>
            </a:lvl1pPr>
          </a:lstStyle>
          <a:p>
            <a:pPr/>
            <a:r>
              <a:t>Vielen Dank für ihre Aufmerksamkeit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rundidee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Grundidee</a:t>
            </a:r>
          </a:p>
        </p:txBody>
      </p:sp>
      <p:sp>
        <p:nvSpPr>
          <p:cNvPr id="114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Anheben und Absenken des gesamtem Displays zur richtigen Zeit…"/>
          <p:cNvSpPr/>
          <p:nvPr/>
        </p:nvSpPr>
        <p:spPr>
          <a:xfrm>
            <a:off x="981405" y="1471531"/>
            <a:ext cx="7019385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Anheben und Absenken des gesamtem Displays zur richtigen Zeit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benötigter Hub: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benötigte Blockierkraft:</a:t>
            </a:r>
          </a:p>
          <a:p>
            <a:pPr marL="180473" indent="-180473">
              <a:buSzPct val="100000"/>
              <a:buChar char="•"/>
            </a:pPr>
          </a:p>
        </p:txBody>
      </p:sp>
      <p:sp>
        <p:nvSpPr>
          <p:cNvPr id="116" name="Pfeil"/>
          <p:cNvSpPr/>
          <p:nvPr/>
        </p:nvSpPr>
        <p:spPr>
          <a:xfrm>
            <a:off x="1067591" y="3801313"/>
            <a:ext cx="662319" cy="463154"/>
          </a:xfrm>
          <a:prstGeom prst="rightArrow">
            <a:avLst>
              <a:gd name="adj1" fmla="val 32000"/>
              <a:gd name="adj2" fmla="val 91521"/>
            </a:avLst>
          </a:prstGeom>
          <a:solidFill>
            <a:schemeClr val="accent6">
              <a:satOff val="-10869"/>
              <a:lumOff val="13725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darstellen eines 3-dimensionalem Knopfes…"/>
          <p:cNvSpPr/>
          <p:nvPr/>
        </p:nvSpPr>
        <p:spPr>
          <a:xfrm>
            <a:off x="2034726" y="3724209"/>
            <a:ext cx="4719433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darstellen eines 3-dimensionalem Knopfes </a:t>
            </a:r>
          </a:p>
          <a:p>
            <a:pPr marL="180473" indent="-180473">
              <a:buSzPct val="100000"/>
              <a:buChar char="•"/>
            </a:pPr>
            <a:r>
              <a:t>darstellen verschiedener rauer Oberflächen</a:t>
            </a:r>
          </a:p>
        </p:txBody>
      </p:sp>
      <p:pic>
        <p:nvPicPr>
          <p:cNvPr id="118" name="Bildschirmfoto 2018-04-03 um 13.33.42.png" descr="Bildschirmfoto 2018-04-03 um 13.3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6905" y="2458640"/>
            <a:ext cx="2157290" cy="535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Bildschirmfoto 2018-04-03 um 13.33.34.png" descr="Bildschirmfoto 2018-04-03 um 13.33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975" y="1848397"/>
            <a:ext cx="2133150" cy="638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rundlagen DEA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Grundlagen DEAs</a:t>
            </a:r>
          </a:p>
        </p:txBody>
      </p:sp>
      <p:sp>
        <p:nvSpPr>
          <p:cNvPr id="122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Text Box 12"/>
          <p:cNvSpPr/>
          <p:nvPr/>
        </p:nvSpPr>
        <p:spPr>
          <a:xfrm>
            <a:off x="956468" y="1270000"/>
            <a:ext cx="749776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/>
            </a:lvl1pPr>
          </a:lstStyle>
          <a:p>
            <a:pPr/>
            <a:r>
              <a:t>Dielektrische Elastomer-Aktoren (DEAs)</a:t>
            </a:r>
          </a:p>
        </p:txBody>
      </p:sp>
      <p:pic>
        <p:nvPicPr>
          <p:cNvPr id="124" name="Unbenannt-1.jpg" descr="Unbenannt-1.jpg"/>
          <p:cNvPicPr>
            <a:picLocks noChangeAspect="1"/>
          </p:cNvPicPr>
          <p:nvPr/>
        </p:nvPicPr>
        <p:blipFill>
          <a:blip r:embed="rId2">
            <a:extLst/>
          </a:blip>
          <a:srcRect l="0" t="18436" r="0" b="5821"/>
          <a:stretch>
            <a:fillRect/>
          </a:stretch>
        </p:blipFill>
        <p:spPr>
          <a:xfrm>
            <a:off x="934442" y="1659830"/>
            <a:ext cx="7274964" cy="209965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Grundprinzip eines elektrostatischen Kondensators mit flexiblen Elektroden und flexiblem Dielektrikum…"/>
          <p:cNvSpPr/>
          <p:nvPr/>
        </p:nvSpPr>
        <p:spPr>
          <a:xfrm>
            <a:off x="972844" y="3798469"/>
            <a:ext cx="7275117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Grundprinzip eines elektrostatischen Kondensators mit flexiblen Elektroden und flexiblem Dielektrikum</a:t>
            </a:r>
          </a:p>
          <a:p>
            <a:pPr/>
          </a:p>
          <a:p>
            <a:pPr/>
            <a:r>
              <a:t>Vorteile:</a:t>
            </a:r>
          </a:p>
          <a:p>
            <a:pPr marL="180473" indent="-180473">
              <a:buSzPct val="100000"/>
              <a:buChar char="•"/>
            </a:pPr>
            <a:r>
              <a:t>hohe Energiedichte</a:t>
            </a:r>
          </a:p>
          <a:p>
            <a:pPr marL="180473" indent="-180473">
              <a:buSzPct val="100000"/>
              <a:buChar char="•"/>
            </a:pPr>
            <a:r>
              <a:t>geringer Energieverbrauch</a:t>
            </a:r>
          </a:p>
          <a:p>
            <a:pPr marL="180473" indent="-180473">
              <a:buSzPct val="100000"/>
              <a:buChar char="•"/>
            </a:pPr>
            <a:r>
              <a:t>flexible und leichte Anwendungsmöglichkeiten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" name="DEA+linearSpring.jpg" descr="DEA+linearSpr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03" y="888680"/>
            <a:ext cx="7130309" cy="3565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Vorspannmechanismus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Vorspannmechanismus</a:t>
            </a:r>
          </a:p>
        </p:txBody>
      </p:sp>
      <p:pic>
        <p:nvPicPr>
          <p:cNvPr id="130" name="Bildschirmfoto 2018-01-08 um 15.53.59.png" descr="Bildschirmfoto 2018-01-08 um 15.53.59.png"/>
          <p:cNvPicPr>
            <a:picLocks noChangeAspect="1"/>
          </p:cNvPicPr>
          <p:nvPr/>
        </p:nvPicPr>
        <p:blipFill>
          <a:blip r:embed="rId3">
            <a:extLst/>
          </a:blip>
          <a:srcRect l="3601" t="25882" r="23321" b="34072"/>
          <a:stretch>
            <a:fillRect/>
          </a:stretch>
        </p:blipFill>
        <p:spPr>
          <a:xfrm>
            <a:off x="1701525" y="3860909"/>
            <a:ext cx="5890287" cy="201738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Kreis"/>
          <p:cNvSpPr/>
          <p:nvPr/>
        </p:nvSpPr>
        <p:spPr>
          <a:xfrm>
            <a:off x="7840541" y="1719212"/>
            <a:ext cx="93763" cy="84188"/>
          </a:xfrm>
          <a:prstGeom prst="ellipse">
            <a:avLst/>
          </a:prstGeom>
          <a:gradFill>
            <a:gsLst>
              <a:gs pos="0">
                <a:schemeClr val="accent4">
                  <a:lumOff val="27292"/>
                </a:schemeClr>
              </a:gs>
              <a:gs pos="12000">
                <a:srgbClr val="B1B1B1"/>
              </a:gs>
              <a:gs pos="100000">
                <a:schemeClr val="accent4">
                  <a:lumOff val="-6957"/>
                </a:schemeClr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2" name="Linie"/>
          <p:cNvSpPr/>
          <p:nvPr/>
        </p:nvSpPr>
        <p:spPr>
          <a:xfrm flipV="1">
            <a:off x="7887422" y="1016000"/>
            <a:ext cx="1" cy="692690"/>
          </a:xfrm>
          <a:prstGeom prst="line">
            <a:avLst/>
          </a:prstGeom>
          <a:ln w="15875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3" name="Linie"/>
          <p:cNvSpPr/>
          <p:nvPr/>
        </p:nvSpPr>
        <p:spPr>
          <a:xfrm>
            <a:off x="7887422" y="1811321"/>
            <a:ext cx="1" cy="692690"/>
          </a:xfrm>
          <a:prstGeom prst="line">
            <a:avLst/>
          </a:prstGeom>
          <a:ln w="15875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34" name="Bildschirmfoto 2018-04-03 um 13.42.13.png" descr="Bildschirmfoto 2018-04-03 um 13.4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5733" y="1303741"/>
            <a:ext cx="5842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Bildschirmfoto 2018-04-03 um 13.42.05.png" descr="Bildschirmfoto 2018-04-03 um 13.42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6533" y="2037015"/>
            <a:ext cx="482601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ubmechanismu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Hubmechanismus</a:t>
            </a:r>
          </a:p>
        </p:txBody>
      </p:sp>
      <p:sp>
        <p:nvSpPr>
          <p:cNvPr id="138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CAD5.PNG" descr="CAD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2304" y="3531628"/>
            <a:ext cx="4516421" cy="196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20161117_163052.jpg" descr="20161117_163052.jpg"/>
          <p:cNvPicPr>
            <a:picLocks noChangeAspect="1"/>
          </p:cNvPicPr>
          <p:nvPr/>
        </p:nvPicPr>
        <p:blipFill>
          <a:blip r:embed="rId3">
            <a:extLst/>
          </a:blip>
          <a:srcRect l="13664" t="34596" r="9412" b="30345"/>
          <a:stretch>
            <a:fillRect/>
          </a:stretch>
        </p:blipFill>
        <p:spPr>
          <a:xfrm>
            <a:off x="4191670" y="1731612"/>
            <a:ext cx="4357608" cy="14895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38100" dir="2700000">
              <a:srgbClr val="000000">
                <a:alpha val="25000"/>
              </a:srgbClr>
            </a:outerShdw>
          </a:effectLst>
        </p:spPr>
      </p:pic>
      <p:sp>
        <p:nvSpPr>
          <p:cNvPr id="141" name="DEAs arbeiten gegen 4 lineare Federn…"/>
          <p:cNvSpPr/>
          <p:nvPr/>
        </p:nvSpPr>
        <p:spPr>
          <a:xfrm>
            <a:off x="974438" y="2440706"/>
            <a:ext cx="3011098" cy="301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DEAs arbeiten gegen 4 lineare Federn 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DEAs auf beiden Seiten zwischen oberen und unterem Rahmen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Hubkraft durch Stapeln mehrerer DEAs anpassen</a:t>
            </a:r>
          </a:p>
          <a:p>
            <a:pPr marL="180473" indent="-180473">
              <a:buSzPct val="100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Herstellung DEA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Herstellung DEAs</a:t>
            </a:r>
          </a:p>
        </p:txBody>
      </p:sp>
      <p:sp>
        <p:nvSpPr>
          <p:cNvPr id="144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9767" y="4684163"/>
            <a:ext cx="3771901" cy="704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805" y="4115832"/>
            <a:ext cx="3660224" cy="51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40"/>
          <p:cNvSpPr/>
          <p:nvPr/>
        </p:nvSpPr>
        <p:spPr>
          <a:xfrm>
            <a:off x="810221" y="3295015"/>
            <a:ext cx="3023871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i="1"/>
            </a:pPr>
            <a:endParaRPr sz="1400"/>
          </a:p>
        </p:txBody>
      </p:sp>
      <p:pic>
        <p:nvPicPr>
          <p:cNvPr id="148" name="Siebdruck.jpg" descr="Siebdruck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7520" y="1582674"/>
            <a:ext cx="1562053" cy="211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20161110_162331.jpg" descr="20161110_16233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9541" y="1582674"/>
            <a:ext cx="2362487" cy="21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erstellung mit einem Siebdrucker…"/>
          <p:cNvSpPr/>
          <p:nvPr/>
        </p:nvSpPr>
        <p:spPr>
          <a:xfrm>
            <a:off x="603267" y="1608188"/>
            <a:ext cx="3203916" cy="402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Herstellung mit einem Siebdrucker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9 DEAs pro Rahmen</a:t>
            </a:r>
          </a:p>
          <a:p>
            <a:pPr/>
          </a:p>
          <a:p>
            <a:pPr/>
          </a:p>
          <a:p>
            <a:pPr/>
          </a:p>
          <a:p>
            <a:pPr marL="180473" indent="-180473">
              <a:buSzPct val="100000"/>
              <a:buChar char="•"/>
              <a:defRPr b="1" i="1"/>
            </a:pPr>
            <a:r>
              <a:rPr i="0"/>
              <a:t>Aktor</a:t>
            </a:r>
            <a:r>
              <a:t> </a:t>
            </a:r>
            <a:r>
              <a:rPr i="0"/>
              <a:t>Design</a:t>
            </a:r>
            <a:r>
              <a:t>:</a:t>
            </a:r>
          </a:p>
          <a:p>
            <a:pPr>
              <a:defRPr sz="1400"/>
            </a:pPr>
          </a:p>
          <a:p>
            <a:pPr lvl="1" marL="521368" indent="-140368">
              <a:buSzPct val="100000"/>
              <a:buChar char="•"/>
              <a:defRPr sz="1600"/>
            </a:pPr>
            <a:r>
              <a:t>Rechteckig</a:t>
            </a:r>
          </a:p>
          <a:p>
            <a:pPr lvl="1" marL="521368" indent="-140368">
              <a:buSzPct val="100000"/>
              <a:buChar char="•"/>
              <a:defRPr sz="1600"/>
            </a:pPr>
            <a:r>
              <a:t>Aktor Größe: 178x19 mm²</a:t>
            </a:r>
          </a:p>
          <a:p>
            <a:pPr lvl="1" marL="521368" indent="-140368">
              <a:buSzPct val="100000"/>
              <a:buChar char="•"/>
              <a:defRPr sz="1600"/>
            </a:pPr>
            <a:r>
              <a:t>Aktiver Bereich: 174x5 mm²</a:t>
            </a:r>
          </a:p>
          <a:p>
            <a:pPr lvl="1" marL="521368" indent="-140368">
              <a:buSzPct val="100000"/>
              <a:buChar char="•"/>
              <a:defRPr sz="1600"/>
            </a:pPr>
            <a:r>
              <a:t>Elektroden aus einem Karbon-Silikon-Gemisch</a:t>
            </a:r>
          </a:p>
          <a:p>
            <a:pPr lvl="1" marL="521368" indent="-140368">
              <a:buSzPct val="100000"/>
              <a:buChar char="•"/>
              <a:defRPr sz="1600"/>
            </a:pPr>
            <a:r>
              <a:t>Elastomerfilm auf Silikonbasis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Text Placeholder 13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Charakterisierung DEAs</a:t>
            </a:r>
          </a:p>
        </p:txBody>
      </p:sp>
      <p:pic>
        <p:nvPicPr>
          <p:cNvPr id="154" name="DEA_Kurve.jpg" descr="DEA_Kurv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" y="1471612"/>
            <a:ext cx="5219700" cy="391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Kraft-Weg-Diagramm eines einzelnen DEAs"/>
          <p:cNvSpPr/>
          <p:nvPr/>
        </p:nvSpPr>
        <p:spPr>
          <a:xfrm>
            <a:off x="2292307" y="5482247"/>
            <a:ext cx="45593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Kraft-Weg-Diagramm eines einzelnen DEAs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/>
          <p:nvPr>
            <p:ph type="sldNum" sz="quarter" idx="2"/>
          </p:nvPr>
        </p:nvSpPr>
        <p:spPr>
          <a:xfrm>
            <a:off x="838200" y="645123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4 Federn:…"/>
          <p:cNvSpPr/>
          <p:nvPr>
            <p:ph type="body" sz="half" idx="1"/>
          </p:nvPr>
        </p:nvSpPr>
        <p:spPr>
          <a:xfrm>
            <a:off x="1115665" y="4112995"/>
            <a:ext cx="7482235" cy="2013170"/>
          </a:xfrm>
          <a:prstGeom prst="rect">
            <a:avLst/>
          </a:prstGeom>
        </p:spPr>
        <p:txBody>
          <a:bodyPr/>
          <a:lstStyle/>
          <a:p>
            <a:pPr marL="322325" indent="-322325" algn="l" defTabSz="859536">
              <a:spcBef>
                <a:spcPts val="500"/>
              </a:spcBef>
              <a:buSzPct val="100000"/>
              <a:buChar char="•"/>
              <a:defRPr b="0" i="0" sz="2256"/>
            </a:pPr>
            <a:r>
              <a:t>4 Federn: </a:t>
            </a:r>
          </a:p>
          <a:p>
            <a:pPr marL="322325" indent="-322325" algn="l" defTabSz="859536">
              <a:spcBef>
                <a:spcPts val="500"/>
              </a:spcBef>
              <a:buSzPct val="100000"/>
              <a:buChar char="•"/>
              <a:defRPr b="0" i="0" sz="2256"/>
            </a:pPr>
            <a:r>
              <a:t>8 DEAs (4 pro Seite)</a:t>
            </a:r>
          </a:p>
          <a:p>
            <a:pPr marL="322325" indent="-322325" algn="l" defTabSz="859536">
              <a:spcBef>
                <a:spcPts val="500"/>
              </a:spcBef>
              <a:buSzPct val="100000"/>
              <a:buChar char="•"/>
              <a:defRPr b="0" i="0" sz="2256"/>
            </a:pPr>
            <a:r>
              <a:t>Vorspannung: </a:t>
            </a:r>
          </a:p>
          <a:p>
            <a:pPr marL="322325" indent="-322325" algn="l" defTabSz="859536">
              <a:spcBef>
                <a:spcPts val="500"/>
              </a:spcBef>
              <a:buSzPct val="100000"/>
              <a:buChar char="•"/>
              <a:defRPr b="0" i="0" sz="2256"/>
            </a:pPr>
          </a:p>
          <a:p>
            <a:pPr marL="322325" indent="-322325" algn="l" defTabSz="859536">
              <a:spcBef>
                <a:spcPts val="500"/>
              </a:spcBef>
              <a:buSzPct val="100000"/>
              <a:buChar char="•"/>
              <a:defRPr b="0" i="0" sz="2256"/>
            </a:pPr>
            <a:r>
              <a:t>  Hub:                        , Blockierkraft: </a:t>
            </a:r>
          </a:p>
        </p:txBody>
      </p:sp>
      <p:sp>
        <p:nvSpPr>
          <p:cNvPr id="159" name="Text Placeholder 13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1200"/>
              </a:spcBef>
              <a:defRPr b="1" i="1" sz="2400"/>
            </a:pPr>
          </a:p>
        </p:txBody>
      </p:sp>
      <p:pic>
        <p:nvPicPr>
          <p:cNvPr id="160" name="Bildschirmfoto 2018-01-08 um 14.27.03.png" descr="Bildschirmfoto 2018-01-08 um 14.2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98" y="1091784"/>
            <a:ext cx="7010604" cy="288339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heoretische Auslegung"/>
          <p:cNvSpPr/>
          <p:nvPr/>
        </p:nvSpPr>
        <p:spPr>
          <a:xfrm>
            <a:off x="2095500" y="376535"/>
            <a:ext cx="52197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200"/>
              </a:spcBef>
              <a:defRPr b="1" i="1" sz="2400"/>
            </a:lvl1pPr>
          </a:lstStyle>
          <a:p>
            <a:pPr/>
            <a:r>
              <a:t>Theoretische Auslegung</a:t>
            </a:r>
          </a:p>
        </p:txBody>
      </p:sp>
      <p:sp>
        <p:nvSpPr>
          <p:cNvPr id="162" name="Pfeil"/>
          <p:cNvSpPr/>
          <p:nvPr/>
        </p:nvSpPr>
        <p:spPr>
          <a:xfrm>
            <a:off x="977900" y="5778500"/>
            <a:ext cx="555278" cy="266849"/>
          </a:xfrm>
          <a:prstGeom prst="rightArrow">
            <a:avLst>
              <a:gd name="adj1" fmla="val 32000"/>
              <a:gd name="adj2" fmla="val 133176"/>
            </a:avLst>
          </a:prstGeom>
          <a:solidFill>
            <a:schemeClr val="accent6">
              <a:satOff val="-10869"/>
              <a:lumOff val="27450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Pfeil"/>
          <p:cNvSpPr/>
          <p:nvPr/>
        </p:nvSpPr>
        <p:spPr>
          <a:xfrm>
            <a:off x="4815061" y="4212242"/>
            <a:ext cx="555278" cy="266850"/>
          </a:xfrm>
          <a:prstGeom prst="rightArrow">
            <a:avLst>
              <a:gd name="adj1" fmla="val 32000"/>
              <a:gd name="adj2" fmla="val 133176"/>
            </a:avLst>
          </a:prstGeom>
          <a:solidFill>
            <a:schemeClr val="accent6">
              <a:satOff val="-10869"/>
              <a:lumOff val="27450"/>
            </a:schemeClr>
          </a:solidFill>
          <a:ln w="15875">
            <a:solidFill>
              <a:srgbClr val="25259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Text"/>
          <p:cNvSpPr/>
          <p:nvPr/>
        </p:nvSpPr>
        <p:spPr>
          <a:xfrm>
            <a:off x="838200" y="6451235"/>
            <a:ext cx="18889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1200">
                <a:solidFill>
                  <a:srgbClr val="888888"/>
                </a:solidFill>
              </a:defRPr>
            </a:pPr>
            <a:fld id="{86CB4B4D-7CA3-9044-876B-883B54F8677D}" type="slidenum"/>
            <a:r>
              <a:t>￼</a:t>
            </a:r>
          </a:p>
        </p:txBody>
      </p:sp>
      <p:pic>
        <p:nvPicPr>
          <p:cNvPr id="165" name="Bildschirmfoto 2018-04-03 um 13.36.14.png" descr="Bildschirmfoto 2018-04-03 um 13.36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0949" y="4895345"/>
            <a:ext cx="1771452" cy="448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schirmfoto 2018-04-03 um 13.36.08.png" descr="Bildschirmfoto 2018-04-03 um 13.36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0082" y="4086063"/>
            <a:ext cx="1557624" cy="51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Bildschirmfoto 2018-04-03 um 13.36.03.png" descr="Bildschirmfoto 2018-04-03 um 13.36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74999" y="4112899"/>
            <a:ext cx="1950319" cy="448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Bildschirmfoto 2018-04-03 um 13.33.42.png" descr="Bildschirmfoto 2018-04-03 um 13.33.4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0428" y="5681091"/>
            <a:ext cx="1860043" cy="461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Bildschirmfoto 2018-04-03 um 13.33.34.png" descr="Bildschirmfoto 2018-04-03 um 13.33.3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28484" y="5641509"/>
            <a:ext cx="1807332" cy="540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O_Gradient">
  <a:themeElements>
    <a:clrScheme name="NO_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NO_Gradien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NO_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O_Gradient">
  <a:themeElements>
    <a:clrScheme name="NO_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NO_Gradien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NO_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